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4660"/>
  </p:normalViewPr>
  <p:slideViewPr>
    <p:cSldViewPr snapToGrid="0">
      <p:cViewPr varScale="1">
        <p:scale>
          <a:sx n="98" d="100"/>
          <a:sy n="98" d="100"/>
        </p:scale>
        <p:origin x="110" y="2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svg>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70FE10-F406-47AF-8AE1-E9BA4C7E25F2}" type="datetimeFigureOut">
              <a:rPr lang="en-GB" smtClean="0"/>
              <a:t>11/08/2023</a:t>
            </a:fld>
            <a:endParaRPr lang="en-GB" dirty="0"/>
          </a:p>
        </p:txBody>
      </p:sp>
      <p:sp>
        <p:nvSpPr>
          <p:cNvPr id="5" name="Footer Placeholder 4"/>
          <p:cNvSpPr>
            <a:spLocks noGrp="1"/>
          </p:cNvSpPr>
          <p:nvPr>
            <p:ph type="ftr" sz="quarter" idx="11"/>
          </p:nvPr>
        </p:nvSpPr>
        <p:spPr/>
        <p:txBody>
          <a:bodyPr/>
          <a:lstStyle/>
          <a:p>
            <a:r>
              <a:rPr lang="en-GB"/>
              <a:t>SOLELY FOR PURPOSES OF FORAGE WORK EXPERIENCE</a:t>
            </a:r>
            <a:endParaRPr lang="en-GB" dirty="0"/>
          </a:p>
        </p:txBody>
      </p:sp>
      <p:sp>
        <p:nvSpPr>
          <p:cNvPr id="6" name="Slide Number Placeholder 5"/>
          <p:cNvSpPr>
            <a:spLocks noGrp="1"/>
          </p:cNvSpPr>
          <p:nvPr>
            <p:ph type="sldNum" sz="quarter" idx="12"/>
          </p:nvPr>
        </p:nvSpPr>
        <p:spPr/>
        <p:txBody>
          <a:bodyPr/>
          <a:lstStyle/>
          <a:p>
            <a:fld id="{537AB4F7-4BD9-43F1-95BD-EA19DB6F96FE}" type="slidenum">
              <a:rPr lang="en-GB" smtClean="0"/>
              <a:t>‹#›</a:t>
            </a:fld>
            <a:endParaRPr lang="en-GB" dirty="0"/>
          </a:p>
        </p:txBody>
      </p:sp>
      <p:sp>
        <p:nvSpPr>
          <p:cNvPr id="9" name="Footer Placeholder 4">
            <a:extLst>
              <a:ext uri="{FF2B5EF4-FFF2-40B4-BE49-F238E27FC236}">
                <a16:creationId xmlns:a16="http://schemas.microsoft.com/office/drawing/2014/main" id="{B338D65D-1F5B-C669-82F1-0B8A00CE025D}"/>
              </a:ext>
            </a:extLst>
          </p:cNvPr>
          <p:cNvSpPr txBox="1">
            <a:spLocks/>
          </p:cNvSpPr>
          <p:nvPr userDrawn="1"/>
        </p:nvSpPr>
        <p:spPr>
          <a:xfrm>
            <a:off x="4038600" y="207963"/>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SOLELY FOR PURPOSES OF FORAGE WORK EXPERIENCE</a:t>
            </a:r>
            <a:endParaRPr lang="en-GB" dirty="0"/>
          </a:p>
        </p:txBody>
      </p:sp>
    </p:spTree>
    <p:extLst>
      <p:ext uri="{BB962C8B-B14F-4D97-AF65-F5344CB8AC3E}">
        <p14:creationId xmlns:p14="http://schemas.microsoft.com/office/powerpoint/2010/main" val="3779231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70FE10-F406-47AF-8AE1-E9BA4C7E25F2}" type="datetimeFigureOut">
              <a:rPr lang="en-GB" smtClean="0"/>
              <a:t>11/08/2023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3098102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70FE10-F406-47AF-8AE1-E9BA4C7E25F2}" type="datetimeFigureOut">
              <a:rPr lang="en-GB" smtClean="0"/>
              <a:t>11/08/2023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630750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70FE10-F406-47AF-8AE1-E9BA4C7E25F2}" type="datetimeFigureOut">
              <a:rPr lang="en-GB" smtClean="0"/>
              <a:t>11/08/2023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37AB4F7-4BD9-43F1-95BD-EA19DB6F96FE}" type="slidenum">
              <a:rPr lang="en-GB" smtClean="0"/>
              <a:t>‹#›</a:t>
            </a:fld>
            <a:endParaRPr lang="en-GB"/>
          </a:p>
        </p:txBody>
      </p:sp>
      <p:sp>
        <p:nvSpPr>
          <p:cNvPr id="7" name="Footer Placeholder 4">
            <a:extLst>
              <a:ext uri="{FF2B5EF4-FFF2-40B4-BE49-F238E27FC236}">
                <a16:creationId xmlns:a16="http://schemas.microsoft.com/office/drawing/2014/main" id="{BBBF34D3-C7B8-6D8B-B17C-29797411F1E4}"/>
              </a:ext>
            </a:extLst>
          </p:cNvPr>
          <p:cNvSpPr txBox="1">
            <a:spLocks/>
          </p:cNvSpPr>
          <p:nvPr userDrawn="1"/>
        </p:nvSpPr>
        <p:spPr>
          <a:xfrm>
            <a:off x="4038600" y="-1725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SOLELY FOR PURPOSES OF FORAGE WORK EXPERIENCE</a:t>
            </a:r>
            <a:endParaRPr lang="en-GB" dirty="0"/>
          </a:p>
        </p:txBody>
      </p:sp>
    </p:spTree>
    <p:extLst>
      <p:ext uri="{BB962C8B-B14F-4D97-AF65-F5344CB8AC3E}">
        <p14:creationId xmlns:p14="http://schemas.microsoft.com/office/powerpoint/2010/main" val="870585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70FE10-F406-47AF-8AE1-E9BA4C7E25F2}" type="datetimeFigureOut">
              <a:rPr lang="en-GB" smtClean="0"/>
              <a:t>11/08/2023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1029626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6670FE10-F406-47AF-8AE1-E9BA4C7E25F2}" type="datetimeFigureOut">
              <a:rPr lang="en-GB" smtClean="0"/>
              <a:t>11/08/2023</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120335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670FE10-F406-47AF-8AE1-E9BA4C7E25F2}" type="datetimeFigureOut">
              <a:rPr lang="en-GB" smtClean="0"/>
              <a:t>11/08/2023</a:t>
            </a:fld>
            <a:endParaRPr lang="en-GB"/>
          </a:p>
        </p:txBody>
      </p:sp>
      <p:sp>
        <p:nvSpPr>
          <p:cNvPr id="11" name="Footer Placeholder 10"/>
          <p:cNvSpPr>
            <a:spLocks noGrp="1"/>
          </p:cNvSpPr>
          <p:nvPr>
            <p:ph type="ftr" sz="quarter" idx="11"/>
          </p:nvPr>
        </p:nvSpPr>
        <p:spPr/>
        <p:txBody>
          <a:bodyPr/>
          <a:lstStyle/>
          <a:p>
            <a:endParaRPr lang="en-GB"/>
          </a:p>
        </p:txBody>
      </p:sp>
      <p:sp>
        <p:nvSpPr>
          <p:cNvPr id="12" name="Slide Number Placeholder 11"/>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179932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6670FE10-F406-47AF-8AE1-E9BA4C7E25F2}" type="datetimeFigureOut">
              <a:rPr lang="en-GB" smtClean="0"/>
              <a:t>11/08/2023</a:t>
            </a:fld>
            <a:endParaRPr lang="en-GB"/>
          </a:p>
        </p:txBody>
      </p:sp>
      <p:sp>
        <p:nvSpPr>
          <p:cNvPr id="7" name="Footer Placeholder 6"/>
          <p:cNvSpPr>
            <a:spLocks noGrp="1"/>
          </p:cNvSpPr>
          <p:nvPr>
            <p:ph type="ftr" sz="quarter" idx="11"/>
          </p:nvPr>
        </p:nvSpPr>
        <p:spPr/>
        <p:txBody>
          <a:bodyPr/>
          <a:lstStyle/>
          <a:p>
            <a:endParaRPr lang="en-GB"/>
          </a:p>
        </p:txBody>
      </p:sp>
      <p:sp>
        <p:nvSpPr>
          <p:cNvPr id="8" name="Slide Number Placeholder 7"/>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741616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670FE10-F406-47AF-8AE1-E9BA4C7E25F2}" type="datetimeFigureOut">
              <a:rPr lang="en-GB" smtClean="0"/>
              <a:t>11/08/2023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2513143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670FE10-F406-47AF-8AE1-E9BA4C7E25F2}" type="datetimeFigureOut">
              <a:rPr lang="en-GB" smtClean="0"/>
              <a:t>11/08/2023</a:t>
            </a:fld>
            <a:endParaRPr lang="en-GB"/>
          </a:p>
        </p:txBody>
      </p:sp>
      <p:sp>
        <p:nvSpPr>
          <p:cNvPr id="9" name="Footer Placeholder 8"/>
          <p:cNvSpPr>
            <a:spLocks noGrp="1"/>
          </p:cNvSpPr>
          <p:nvPr>
            <p:ph type="ftr" sz="quarter" idx="11"/>
          </p:nvPr>
        </p:nvSpPr>
        <p:spPr/>
        <p:txBody>
          <a:bodyPr/>
          <a:lstStyle/>
          <a:p>
            <a:endParaRPr lang="en-GB"/>
          </a:p>
        </p:txBody>
      </p:sp>
      <p:sp>
        <p:nvSpPr>
          <p:cNvPr id="10" name="Slide Number Placeholder 9"/>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1287196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670FE10-F406-47AF-8AE1-E9BA4C7E25F2}" type="datetimeFigureOut">
              <a:rPr lang="en-GB" smtClean="0"/>
              <a:t>11/08/2023</a:t>
            </a:fld>
            <a:endParaRPr lang="en-GB"/>
          </a:p>
        </p:txBody>
      </p:sp>
      <p:sp>
        <p:nvSpPr>
          <p:cNvPr id="9" name="Footer Placeholder 8"/>
          <p:cNvSpPr>
            <a:spLocks noGrp="1"/>
          </p:cNvSpPr>
          <p:nvPr>
            <p:ph type="ftr" sz="quarter" idx="11"/>
          </p:nvPr>
        </p:nvSpPr>
        <p:spPr>
          <a:xfrm>
            <a:off x="3499101" y="6356350"/>
            <a:ext cx="5911517" cy="365125"/>
          </a:xfrm>
        </p:spPr>
        <p:txBody>
          <a:bodyPr/>
          <a:lstStyle/>
          <a:p>
            <a:endParaRPr lang="en-GB"/>
          </a:p>
        </p:txBody>
      </p:sp>
      <p:sp>
        <p:nvSpPr>
          <p:cNvPr id="10" name="Slide Number Placeholder 9"/>
          <p:cNvSpPr>
            <a:spLocks noGrp="1"/>
          </p:cNvSpPr>
          <p:nvPr>
            <p:ph type="sldNum" sz="quarter" idx="12"/>
          </p:nvPr>
        </p:nvSpPr>
        <p:spPr/>
        <p:txBody>
          <a:bodyPr/>
          <a:lstStyle/>
          <a:p>
            <a:fld id="{537AB4F7-4BD9-43F1-95BD-EA19DB6F96FE}" type="slidenum">
              <a:rPr lang="en-GB" smtClean="0"/>
              <a:t>‹#›</a:t>
            </a:fld>
            <a:endParaRPr lang="en-GB"/>
          </a:p>
        </p:txBody>
      </p:sp>
    </p:spTree>
    <p:extLst>
      <p:ext uri="{BB962C8B-B14F-4D97-AF65-F5344CB8AC3E}">
        <p14:creationId xmlns:p14="http://schemas.microsoft.com/office/powerpoint/2010/main" val="3407828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6670FE10-F406-47AF-8AE1-E9BA4C7E25F2}" type="datetimeFigureOut">
              <a:rPr lang="en-GB" smtClean="0"/>
              <a:t>11/08/2023</a:t>
            </a:fld>
            <a:endParaRPr lang="en-GB"/>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GB"/>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537AB4F7-4BD9-43F1-95BD-EA19DB6F96FE}" type="slidenum">
              <a:rPr lang="en-GB" smtClean="0"/>
              <a:t>‹#›</a:t>
            </a:fld>
            <a:endParaRPr lang="en-GB"/>
          </a:p>
        </p:txBody>
      </p:sp>
    </p:spTree>
    <p:extLst>
      <p:ext uri="{BB962C8B-B14F-4D97-AF65-F5344CB8AC3E}">
        <p14:creationId xmlns:p14="http://schemas.microsoft.com/office/powerpoint/2010/main" val="37745693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sv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730DC87-B7BC-1B7B-AB86-8B0F1FACBC23}"/>
              </a:ext>
            </a:extLst>
          </p:cNvPr>
          <p:cNvSpPr>
            <a:spLocks noGrp="1"/>
          </p:cNvSpPr>
          <p:nvPr>
            <p:ph type="subTitle" idx="1"/>
          </p:nvPr>
        </p:nvSpPr>
        <p:spPr/>
        <p:txBody>
          <a:bodyPr>
            <a:normAutofit/>
          </a:bodyPr>
          <a:lstStyle/>
          <a:p>
            <a:r>
              <a:rPr lang="en-GB" sz="2400" dirty="0"/>
              <a:t>Prediction and Analysis of Customer Buying Behaviour</a:t>
            </a:r>
          </a:p>
        </p:txBody>
      </p:sp>
      <p:pic>
        <p:nvPicPr>
          <p:cNvPr id="7" name="Graphic 6">
            <a:extLst>
              <a:ext uri="{FF2B5EF4-FFF2-40B4-BE49-F238E27FC236}">
                <a16:creationId xmlns:a16="http://schemas.microsoft.com/office/drawing/2014/main" id="{76122511-0BAD-2C8C-088A-7D11D6624E2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70940" y="1709249"/>
            <a:ext cx="9850120" cy="1546713"/>
          </a:xfrm>
          <a:prstGeom prst="rect">
            <a:avLst/>
          </a:prstGeom>
        </p:spPr>
      </p:pic>
    </p:spTree>
    <p:extLst>
      <p:ext uri="{BB962C8B-B14F-4D97-AF65-F5344CB8AC3E}">
        <p14:creationId xmlns:p14="http://schemas.microsoft.com/office/powerpoint/2010/main" val="14923069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B1CC0B70-ACA4-A066-67C6-6F613CDFFBA5}"/>
              </a:ext>
            </a:extLst>
          </p:cNvPr>
          <p:cNvSpPr>
            <a:spLocks noGrp="1"/>
          </p:cNvSpPr>
          <p:nvPr>
            <p:ph type="body" idx="4294967295"/>
          </p:nvPr>
        </p:nvSpPr>
        <p:spPr>
          <a:xfrm>
            <a:off x="3501013" y="0"/>
            <a:ext cx="2586179" cy="2724356"/>
          </a:xfrm>
        </p:spPr>
        <p:txBody>
          <a:bodyPr>
            <a:normAutofit fontScale="62500" lnSpcReduction="20000"/>
          </a:bodyPr>
          <a:lstStyle/>
          <a:p>
            <a:pPr marL="0" indent="0">
              <a:lnSpc>
                <a:spcPct val="120000"/>
              </a:lnSpc>
              <a:buNone/>
            </a:pPr>
            <a:r>
              <a:rPr lang="en-IN" sz="2600" b="0" dirty="0"/>
              <a:t>Top 5 features which determined booking completion:</a:t>
            </a:r>
          </a:p>
          <a:p>
            <a:pPr marL="342900" indent="-342900">
              <a:buFont typeface="Arial" panose="020B0604020202020204" pitchFamily="34" charset="0"/>
              <a:buChar char="•"/>
            </a:pPr>
            <a:r>
              <a:rPr lang="en-IN" b="0" dirty="0"/>
              <a:t>Route</a:t>
            </a:r>
          </a:p>
          <a:p>
            <a:pPr marL="342900" indent="-342900">
              <a:buFont typeface="Arial" panose="020B0604020202020204" pitchFamily="34" charset="0"/>
              <a:buChar char="•"/>
            </a:pPr>
            <a:r>
              <a:rPr lang="en-IN" b="0" dirty="0"/>
              <a:t>Booking Origin</a:t>
            </a:r>
          </a:p>
          <a:p>
            <a:pPr marL="342900" indent="-342900">
              <a:buFont typeface="Arial" panose="020B0604020202020204" pitchFamily="34" charset="0"/>
              <a:buChar char="•"/>
            </a:pPr>
            <a:r>
              <a:rPr lang="en-IN" b="0" dirty="0"/>
              <a:t>Flight Duration</a:t>
            </a:r>
          </a:p>
          <a:p>
            <a:pPr marL="342900" indent="-342900">
              <a:buFont typeface="Arial" panose="020B0604020202020204" pitchFamily="34" charset="0"/>
              <a:buChar char="•"/>
            </a:pPr>
            <a:r>
              <a:rPr lang="en-IN" b="0" dirty="0"/>
              <a:t>Needs Extra Baggage</a:t>
            </a:r>
          </a:p>
          <a:p>
            <a:pPr marL="342900" indent="-342900">
              <a:buFont typeface="Arial" panose="020B0604020202020204" pitchFamily="34" charset="0"/>
              <a:buChar char="•"/>
            </a:pPr>
            <a:r>
              <a:rPr lang="en-IN" dirty="0"/>
              <a:t>Length of Stay</a:t>
            </a:r>
          </a:p>
          <a:p>
            <a:pPr marL="342900" indent="-342900">
              <a:buFont typeface="Arial" panose="020B0604020202020204" pitchFamily="34" charset="0"/>
              <a:buChar char="•"/>
            </a:pPr>
            <a:r>
              <a:rPr lang="en-IN" dirty="0"/>
              <a:t>Wants in-flight meals</a:t>
            </a:r>
          </a:p>
        </p:txBody>
      </p:sp>
      <p:grpSp>
        <p:nvGrpSpPr>
          <p:cNvPr id="18" name="Group 17">
            <a:extLst>
              <a:ext uri="{FF2B5EF4-FFF2-40B4-BE49-F238E27FC236}">
                <a16:creationId xmlns:a16="http://schemas.microsoft.com/office/drawing/2014/main" id="{81855DE4-1718-B34A-CAB7-3D8FC5C89F72}"/>
              </a:ext>
            </a:extLst>
          </p:cNvPr>
          <p:cNvGrpSpPr/>
          <p:nvPr/>
        </p:nvGrpSpPr>
        <p:grpSpPr>
          <a:xfrm>
            <a:off x="6087191" y="180381"/>
            <a:ext cx="5409239" cy="3072523"/>
            <a:chOff x="6087192" y="180381"/>
            <a:chExt cx="5413492" cy="3227369"/>
          </a:xfrm>
        </p:grpSpPr>
        <p:pic>
          <p:nvPicPr>
            <p:cNvPr id="9" name="Graphic 8">
              <a:extLst>
                <a:ext uri="{FF2B5EF4-FFF2-40B4-BE49-F238E27FC236}">
                  <a16:creationId xmlns:a16="http://schemas.microsoft.com/office/drawing/2014/main" id="{5D0DF894-E2B9-26CE-111F-ABEA82F41B8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87192" y="180381"/>
              <a:ext cx="3407750" cy="3227369"/>
            </a:xfrm>
            <a:prstGeom prst="rect">
              <a:avLst/>
            </a:prstGeom>
          </p:spPr>
        </p:pic>
        <p:sp>
          <p:nvSpPr>
            <p:cNvPr id="10" name="TextBox 9">
              <a:extLst>
                <a:ext uri="{FF2B5EF4-FFF2-40B4-BE49-F238E27FC236}">
                  <a16:creationId xmlns:a16="http://schemas.microsoft.com/office/drawing/2014/main" id="{C0BCB69E-8E41-42B7-0436-4E2551161AE5}"/>
                </a:ext>
              </a:extLst>
            </p:cNvPr>
            <p:cNvSpPr txBox="1"/>
            <p:nvPr/>
          </p:nvSpPr>
          <p:spPr>
            <a:xfrm>
              <a:off x="9761664" y="180381"/>
              <a:ext cx="1739020" cy="2812602"/>
            </a:xfrm>
            <a:prstGeom prst="rect">
              <a:avLst/>
            </a:prstGeom>
            <a:noFill/>
          </p:spPr>
          <p:txBody>
            <a:bodyPr wrap="square" rtlCol="0">
              <a:spAutoFit/>
            </a:bodyPr>
            <a:lstStyle/>
            <a:p>
              <a:pPr algn="just"/>
              <a:r>
                <a:rPr lang="en-IN" sz="1400" dirty="0"/>
                <a:t>Also, with the increase in the flight duration, the probability of a passenger opting for in-flight meal increases. So long-haul flights should definitely offer passengers with quality food at low costs.</a:t>
              </a:r>
            </a:p>
          </p:txBody>
        </p:sp>
      </p:grpSp>
      <p:grpSp>
        <p:nvGrpSpPr>
          <p:cNvPr id="17" name="Group 16">
            <a:extLst>
              <a:ext uri="{FF2B5EF4-FFF2-40B4-BE49-F238E27FC236}">
                <a16:creationId xmlns:a16="http://schemas.microsoft.com/office/drawing/2014/main" id="{08A14D23-A483-B967-AA66-0ED0685D9719}"/>
              </a:ext>
            </a:extLst>
          </p:cNvPr>
          <p:cNvGrpSpPr/>
          <p:nvPr/>
        </p:nvGrpSpPr>
        <p:grpSpPr>
          <a:xfrm>
            <a:off x="6087192" y="3429000"/>
            <a:ext cx="5842952" cy="3407750"/>
            <a:chOff x="6087192" y="3349853"/>
            <a:chExt cx="5842952" cy="3407750"/>
          </a:xfrm>
        </p:grpSpPr>
        <p:pic>
          <p:nvPicPr>
            <p:cNvPr id="6" name="Graphic 5">
              <a:extLst>
                <a:ext uri="{FF2B5EF4-FFF2-40B4-BE49-F238E27FC236}">
                  <a16:creationId xmlns:a16="http://schemas.microsoft.com/office/drawing/2014/main" id="{0FA5F5E3-5904-8A03-31D3-8712F4B1E8A2}"/>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565766" y="3349853"/>
              <a:ext cx="3364378" cy="3407750"/>
            </a:xfrm>
            <a:prstGeom prst="rect">
              <a:avLst/>
            </a:prstGeom>
          </p:spPr>
        </p:pic>
        <p:sp>
          <p:nvSpPr>
            <p:cNvPr id="2" name="TextBox 1">
              <a:extLst>
                <a:ext uri="{FF2B5EF4-FFF2-40B4-BE49-F238E27FC236}">
                  <a16:creationId xmlns:a16="http://schemas.microsoft.com/office/drawing/2014/main" id="{391DF7B6-601C-3956-5561-088C43CBFE4D}"/>
                </a:ext>
              </a:extLst>
            </p:cNvPr>
            <p:cNvSpPr txBox="1"/>
            <p:nvPr/>
          </p:nvSpPr>
          <p:spPr>
            <a:xfrm>
              <a:off x="6087192" y="3349853"/>
              <a:ext cx="2478574" cy="3231654"/>
            </a:xfrm>
            <a:prstGeom prst="rect">
              <a:avLst/>
            </a:prstGeom>
            <a:noFill/>
          </p:spPr>
          <p:txBody>
            <a:bodyPr wrap="square" rtlCol="0">
              <a:spAutoFit/>
            </a:bodyPr>
            <a:lstStyle/>
            <a:p>
              <a:r>
                <a:rPr lang="en-IN" b="1" dirty="0"/>
                <a:t>Predictive Model Performance Analysis</a:t>
              </a:r>
              <a:endParaRPr lang="en-IN" sz="1050" b="1" dirty="0"/>
            </a:p>
            <a:p>
              <a:r>
                <a:rPr lang="en-IN" sz="1400" dirty="0"/>
                <a:t>We used a Random Forest classifier model and a Logistic Regression model to predict customer buying behaviour. These are how the models performed:</a:t>
              </a:r>
            </a:p>
            <a:p>
              <a:pPr marL="285750" indent="-285750">
                <a:buFont typeface="Arial" panose="020B0604020202020204" pitchFamily="34" charset="0"/>
                <a:buChar char="•"/>
              </a:pPr>
              <a:r>
                <a:rPr lang="en-IN" sz="1400" dirty="0"/>
                <a:t>Random Forest: </a:t>
              </a:r>
              <a:r>
                <a:rPr lang="en-IN" sz="1400" b="1" dirty="0"/>
                <a:t>Accuracy - 84.64%</a:t>
              </a:r>
            </a:p>
            <a:p>
              <a:pPr marL="285750" indent="-285750">
                <a:buFont typeface="Arial" panose="020B0604020202020204" pitchFamily="34" charset="0"/>
                <a:buChar char="•"/>
              </a:pPr>
              <a:r>
                <a:rPr lang="en-IN" sz="1400" dirty="0"/>
                <a:t>Logistic Regression: </a:t>
              </a:r>
              <a:r>
                <a:rPr lang="en-IN" sz="1400" b="1" dirty="0"/>
                <a:t>Accuracy – 85.31%</a:t>
              </a:r>
            </a:p>
            <a:p>
              <a:r>
                <a:rPr lang="en-IN" sz="1400" i="1" dirty="0"/>
                <a:t>‘purchase_lead’ turned out to be the most important feature.</a:t>
              </a:r>
            </a:p>
          </p:txBody>
        </p:sp>
      </p:grpSp>
      <p:pic>
        <p:nvPicPr>
          <p:cNvPr id="12" name="Picture 11">
            <a:extLst>
              <a:ext uri="{FF2B5EF4-FFF2-40B4-BE49-F238E27FC236}">
                <a16:creationId xmlns:a16="http://schemas.microsoft.com/office/drawing/2014/main" id="{4E13F547-A7B1-45A1-A3DA-D5CB70BE58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3263" y="-2706"/>
            <a:ext cx="3407750" cy="2696307"/>
          </a:xfrm>
          <a:prstGeom prst="rect">
            <a:avLst/>
          </a:prstGeom>
        </p:spPr>
      </p:pic>
      <p:grpSp>
        <p:nvGrpSpPr>
          <p:cNvPr id="16" name="Group 15">
            <a:extLst>
              <a:ext uri="{FF2B5EF4-FFF2-40B4-BE49-F238E27FC236}">
                <a16:creationId xmlns:a16="http://schemas.microsoft.com/office/drawing/2014/main" id="{C1A14C4A-813C-32FE-383B-B5F2BF035CFD}"/>
              </a:ext>
            </a:extLst>
          </p:cNvPr>
          <p:cNvGrpSpPr/>
          <p:nvPr/>
        </p:nvGrpSpPr>
        <p:grpSpPr>
          <a:xfrm>
            <a:off x="93263" y="2904616"/>
            <a:ext cx="5744709" cy="3671131"/>
            <a:chOff x="265321" y="3022775"/>
            <a:chExt cx="5744709" cy="3671131"/>
          </a:xfrm>
        </p:grpSpPr>
        <p:sp>
          <p:nvSpPr>
            <p:cNvPr id="4" name="TextBox 3">
              <a:extLst>
                <a:ext uri="{FF2B5EF4-FFF2-40B4-BE49-F238E27FC236}">
                  <a16:creationId xmlns:a16="http://schemas.microsoft.com/office/drawing/2014/main" id="{AD63D3A4-7D5F-65D4-EA0D-F20B06F0456C}"/>
                </a:ext>
              </a:extLst>
            </p:cNvPr>
            <p:cNvSpPr txBox="1"/>
            <p:nvPr/>
          </p:nvSpPr>
          <p:spPr>
            <a:xfrm>
              <a:off x="265321" y="3457956"/>
              <a:ext cx="2000738" cy="2800767"/>
            </a:xfrm>
            <a:prstGeom prst="rect">
              <a:avLst/>
            </a:prstGeom>
            <a:noFill/>
            <a:ln>
              <a:solidFill>
                <a:schemeClr val="bg1"/>
              </a:solidFill>
            </a:ln>
          </p:spPr>
          <p:txBody>
            <a:bodyPr wrap="square" rtlCol="0">
              <a:spAutoFit/>
            </a:bodyPr>
            <a:lstStyle/>
            <a:p>
              <a:pPr algn="just"/>
              <a:r>
                <a:rPr lang="en-IN" sz="1600" dirty="0"/>
                <a:t>From this graph we can infer that the average number of passengers booking flights is more during the weekends i.e.,  on Saturdays and Sundays. So, flights rates should be set accordingly during these days.</a:t>
              </a:r>
            </a:p>
          </p:txBody>
        </p:sp>
        <p:pic>
          <p:nvPicPr>
            <p:cNvPr id="15" name="Graphic 14">
              <a:extLst>
                <a:ext uri="{FF2B5EF4-FFF2-40B4-BE49-F238E27FC236}">
                  <a16:creationId xmlns:a16="http://schemas.microsoft.com/office/drawing/2014/main" id="{E2AAE477-09B7-B8EA-DE6D-68D03FA0FB37}"/>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266059" y="3022775"/>
              <a:ext cx="3743971" cy="3671131"/>
            </a:xfrm>
            <a:prstGeom prst="rect">
              <a:avLst/>
            </a:prstGeom>
          </p:spPr>
        </p:pic>
      </p:grpSp>
    </p:spTree>
    <p:extLst>
      <p:ext uri="{BB962C8B-B14F-4D97-AF65-F5344CB8AC3E}">
        <p14:creationId xmlns:p14="http://schemas.microsoft.com/office/powerpoint/2010/main" val="1911081705"/>
      </p:ext>
    </p:extLst>
  </p:cSld>
  <p:clrMapOvr>
    <a:masterClrMapping/>
  </p:clrMapOvr>
</p:sld>
</file>

<file path=ppt/theme/theme1.xml><?xml version="1.0" encoding="utf-8"?>
<a:theme xmlns:a="http://schemas.openxmlformats.org/drawingml/2006/main" name="Frame">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TM03457475[[fn=Frame]]</Template>
  <TotalTime>109</TotalTime>
  <Words>161</Words>
  <Application>Microsoft Office PowerPoint</Application>
  <PresentationFormat>Widescreen</PresentationFormat>
  <Paragraphs>15</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Corbel</vt:lpstr>
      <vt:lpstr>Wingdings 2</vt:lpstr>
      <vt:lpstr>Frame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Susan Robinson</dc:creator>
  <cp:lastModifiedBy>Rhythm Dutta</cp:lastModifiedBy>
  <cp:revision>5</cp:revision>
  <dcterms:created xsi:type="dcterms:W3CDTF">2022-12-06T11:13:27Z</dcterms:created>
  <dcterms:modified xsi:type="dcterms:W3CDTF">2023-08-11T08:24:32Z</dcterms:modified>
</cp:coreProperties>
</file>

<file path=docProps/thumbnail.jpeg>
</file>